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62" r:id="rId3"/>
    <p:sldId id="263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65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875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323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416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04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932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728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05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940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510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422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738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4F26B-2680-44CA-B57E-68836A488747}" type="datetimeFigureOut">
              <a:rPr lang="ko-KR" altLang="en-US" smtClean="0"/>
              <a:t>2021-03-08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822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u="sng" dirty="0" smtClean="0"/>
              <a:t>로봇종합설계</a:t>
            </a:r>
            <a:r>
              <a:rPr lang="en-US" altLang="ko-KR" sz="2400" b="1" u="sng" dirty="0" smtClean="0"/>
              <a:t>2(</a:t>
            </a:r>
            <a:r>
              <a:rPr lang="ko-KR" altLang="en-US" sz="2400" b="1" u="sng" dirty="0" smtClean="0"/>
              <a:t>캡스톤디자인</a:t>
            </a:r>
            <a:r>
              <a:rPr lang="en-US" altLang="ko-KR" sz="2400" b="1" u="sng" dirty="0" smtClean="0"/>
              <a:t>)</a:t>
            </a:r>
          </a:p>
          <a:p>
            <a:pPr>
              <a:lnSpc>
                <a:spcPct val="150000"/>
              </a:lnSpc>
            </a:pPr>
            <a:endParaRPr lang="en-US" altLang="ko-KR" sz="1400" b="1" u="sng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설계 목표</a:t>
            </a:r>
            <a:r>
              <a:rPr lang="en-US" altLang="ko-KR" sz="2000" dirty="0" smtClean="0"/>
              <a:t>: </a:t>
            </a:r>
            <a:r>
              <a:rPr lang="ko-KR" altLang="en-US" sz="2000" b="1" u="sng" dirty="0" err="1" smtClean="0"/>
              <a:t>물체운반</a:t>
            </a:r>
            <a:r>
              <a:rPr lang="ko-KR" altLang="en-US" sz="2000" dirty="0" smtClean="0"/>
              <a:t> 및 </a:t>
            </a:r>
            <a:r>
              <a:rPr lang="ko-KR" altLang="en-US" sz="2000" b="1" u="sng" dirty="0" smtClean="0"/>
              <a:t>주변환경인식</a:t>
            </a:r>
            <a:r>
              <a:rPr lang="en-US" altLang="ko-KR" sz="2000" dirty="0" smtClean="0"/>
              <a:t>, </a:t>
            </a:r>
            <a:r>
              <a:rPr lang="ko-KR" altLang="en-US" sz="2000" b="1" u="sng" dirty="0" err="1" smtClean="0"/>
              <a:t>자율주행</a:t>
            </a:r>
            <a:r>
              <a:rPr lang="ko-KR" altLang="en-US" sz="2000" dirty="0" err="1" smtClean="0"/>
              <a:t>이</a:t>
            </a:r>
            <a:r>
              <a:rPr lang="ko-KR" altLang="en-US" sz="2000" dirty="0" smtClean="0"/>
              <a:t> 가능한 </a:t>
            </a:r>
            <a:r>
              <a:rPr lang="ko-KR" altLang="en-US" sz="2000" dirty="0"/>
              <a:t>이동형 로봇 </a:t>
            </a:r>
            <a:r>
              <a:rPr lang="ko-KR" altLang="en-US" sz="2000" dirty="0" smtClean="0"/>
              <a:t>시스템</a:t>
            </a:r>
            <a:endParaRPr lang="en-US" altLang="ko-K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상세 설명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설계한 결과물을 경진대회를 통해 평가한다</a:t>
            </a:r>
            <a:r>
              <a:rPr lang="en-US" altLang="ko-KR" dirty="0" smtClean="0"/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경진대회는 총 </a:t>
            </a:r>
            <a:r>
              <a:rPr lang="en-US" altLang="ko-KR" dirty="0" smtClean="0"/>
              <a:t>2</a:t>
            </a:r>
            <a:r>
              <a:rPr lang="ko-KR" altLang="en-US" dirty="0" smtClean="0"/>
              <a:t>차에 걸쳐서 진행된다</a:t>
            </a:r>
            <a:r>
              <a:rPr lang="en-US" altLang="ko-KR" dirty="0" smtClean="0"/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5</a:t>
            </a:r>
            <a:r>
              <a:rPr lang="ko-KR" altLang="en-US" dirty="0"/>
              <a:t>인 </a:t>
            </a:r>
            <a:r>
              <a:rPr lang="en-US" altLang="ko-KR" dirty="0"/>
              <a:t>1</a:t>
            </a:r>
            <a:r>
              <a:rPr lang="ko-KR" altLang="en-US" dirty="0"/>
              <a:t>조 팀 구성 </a:t>
            </a:r>
            <a:r>
              <a:rPr lang="en-US" altLang="ko-KR" dirty="0"/>
              <a:t>(</a:t>
            </a:r>
            <a:r>
              <a:rPr lang="ko-KR" altLang="en-US" dirty="0"/>
              <a:t>총 </a:t>
            </a:r>
            <a:r>
              <a:rPr lang="en-US" altLang="ko-KR" dirty="0"/>
              <a:t>14</a:t>
            </a:r>
            <a:r>
              <a:rPr lang="ko-KR" altLang="en-US" dirty="0"/>
              <a:t>인 수강 중이므로</a:t>
            </a:r>
            <a:r>
              <a:rPr lang="en-US" altLang="ko-KR" dirty="0"/>
              <a:t>, 5+5+4</a:t>
            </a:r>
            <a:r>
              <a:rPr lang="ko-KR" altLang="en-US" dirty="0"/>
              <a:t>로 구성</a:t>
            </a:r>
            <a:r>
              <a:rPr lang="en-US" altLang="ko-KR" dirty="0" smtClean="0"/>
              <a:t>)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1</a:t>
            </a:r>
            <a:r>
              <a:rPr lang="ko-KR" altLang="en-US" b="1" u="sng" dirty="0" err="1" smtClean="0"/>
              <a:t>차경진대회</a:t>
            </a:r>
            <a:r>
              <a:rPr lang="en-US" altLang="ko-KR" b="1" dirty="0" smtClean="0"/>
              <a:t>: </a:t>
            </a:r>
            <a:r>
              <a:rPr lang="ko-KR" altLang="en-US" dirty="0" smtClean="0"/>
              <a:t>고속이동 및 안정적 </a:t>
            </a:r>
            <a:r>
              <a:rPr lang="ko-KR" altLang="en-US" dirty="0" err="1" smtClean="0"/>
              <a:t>물체운반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2</a:t>
            </a:r>
            <a:r>
              <a:rPr lang="ko-KR" altLang="en-US" b="1" u="sng" dirty="0" err="1" smtClean="0"/>
              <a:t>차경진대회</a:t>
            </a:r>
            <a:r>
              <a:rPr lang="en-US" altLang="ko-KR" b="1" dirty="0" smtClean="0"/>
              <a:t>:</a:t>
            </a:r>
            <a:r>
              <a:rPr lang="en-US" altLang="ko-KR" dirty="0" smtClean="0"/>
              <a:t> </a:t>
            </a:r>
            <a:r>
              <a:rPr lang="ko-KR" altLang="en-US" dirty="0" smtClean="0"/>
              <a:t>주변환경인식 및 자율주행</a:t>
            </a:r>
            <a:endParaRPr lang="en-US" altLang="ko-KR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cxnSp>
        <p:nvCxnSpPr>
          <p:cNvPr id="67" name="직선 연결선 66"/>
          <p:cNvCxnSpPr/>
          <p:nvPr/>
        </p:nvCxnSpPr>
        <p:spPr>
          <a:xfrm flipH="1">
            <a:off x="3216292" y="6070427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 flipH="1">
            <a:off x="3216292" y="5825667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그룹 72"/>
          <p:cNvGrpSpPr/>
          <p:nvPr/>
        </p:nvGrpSpPr>
        <p:grpSpPr>
          <a:xfrm>
            <a:off x="3490614" y="4758071"/>
            <a:ext cx="1314797" cy="1304043"/>
            <a:chOff x="2194562" y="2769989"/>
            <a:chExt cx="781396" cy="756459"/>
          </a:xfrm>
        </p:grpSpPr>
        <p:sp>
          <p:nvSpPr>
            <p:cNvPr id="74" name="직사각형 73"/>
            <p:cNvSpPr/>
            <p:nvPr/>
          </p:nvSpPr>
          <p:spPr>
            <a:xfrm>
              <a:off x="2194562" y="2769989"/>
              <a:ext cx="781396" cy="756459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5" name="직선 연결선 74"/>
            <p:cNvCxnSpPr/>
            <p:nvPr/>
          </p:nvCxnSpPr>
          <p:spPr>
            <a:xfrm>
              <a:off x="2194562" y="3389288"/>
              <a:ext cx="78139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8" name="직선 연결선 77"/>
          <p:cNvCxnSpPr/>
          <p:nvPr/>
        </p:nvCxnSpPr>
        <p:spPr>
          <a:xfrm>
            <a:off x="3322108" y="5849614"/>
            <a:ext cx="0" cy="22081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2465815" y="5756057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50mm</a:t>
            </a:r>
            <a:endParaRPr lang="ko-KR" altLang="en-US" dirty="0"/>
          </a:p>
        </p:txBody>
      </p:sp>
      <p:cxnSp>
        <p:nvCxnSpPr>
          <p:cNvPr id="80" name="직선 연결선 79"/>
          <p:cNvCxnSpPr/>
          <p:nvPr/>
        </p:nvCxnSpPr>
        <p:spPr>
          <a:xfrm>
            <a:off x="3490614" y="6224032"/>
            <a:ext cx="131479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/>
          <p:cNvCxnSpPr/>
          <p:nvPr/>
        </p:nvCxnSpPr>
        <p:spPr>
          <a:xfrm>
            <a:off x="3478490" y="6129949"/>
            <a:ext cx="0" cy="221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/>
          <p:cNvCxnSpPr/>
          <p:nvPr/>
        </p:nvCxnSpPr>
        <p:spPr>
          <a:xfrm>
            <a:off x="4805411" y="6113085"/>
            <a:ext cx="0" cy="221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3689743" y="6223361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200mm</a:t>
            </a:r>
            <a:endParaRPr lang="ko-KR" altLang="en-US" dirty="0"/>
          </a:p>
        </p:txBody>
      </p:sp>
      <p:cxnSp>
        <p:nvCxnSpPr>
          <p:cNvPr id="84" name="직선 연결선 83"/>
          <p:cNvCxnSpPr/>
          <p:nvPr/>
        </p:nvCxnSpPr>
        <p:spPr>
          <a:xfrm flipH="1">
            <a:off x="3219326" y="4735961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2348795" y="5092986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150mm</a:t>
            </a:r>
            <a:endParaRPr lang="ko-KR" altLang="en-US" dirty="0"/>
          </a:p>
        </p:txBody>
      </p:sp>
      <p:cxnSp>
        <p:nvCxnSpPr>
          <p:cNvPr id="86" name="직선 연결선 85"/>
          <p:cNvCxnSpPr/>
          <p:nvPr/>
        </p:nvCxnSpPr>
        <p:spPr>
          <a:xfrm>
            <a:off x="3328514" y="4758071"/>
            <a:ext cx="0" cy="107153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3079450" y="4319804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운반해야 하는 물체</a:t>
            </a:r>
            <a:endParaRPr lang="ko-KR" altLang="en-US" dirty="0"/>
          </a:p>
        </p:txBody>
      </p:sp>
      <p:sp>
        <p:nvSpPr>
          <p:cNvPr id="88" name="TextBox 87"/>
          <p:cNvSpPr txBox="1"/>
          <p:nvPr/>
        </p:nvSpPr>
        <p:spPr>
          <a:xfrm>
            <a:off x="3809451" y="514399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옆면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3506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67025" y="3860208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물체 </a:t>
            </a:r>
            <a:r>
              <a:rPr lang="ko-KR" altLang="en-US" b="1" dirty="0" smtClean="0">
                <a:solidFill>
                  <a:srgbClr val="C00000"/>
                </a:solidFill>
              </a:rPr>
              <a:t>위치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5303056" y="2320755"/>
            <a:ext cx="249730" cy="23498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4847473" y="1951423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5"/>
                </a:solidFill>
              </a:rPr>
              <a:t>시작 위치</a:t>
            </a:r>
            <a:endParaRPr lang="ko-KR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3290"/>
            <a:ext cx="50369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bg1"/>
                </a:solidFill>
              </a:rPr>
              <a:t>1</a:t>
            </a:r>
            <a:r>
              <a:rPr lang="ko-KR" altLang="en-US" sz="6600" b="1" dirty="0" err="1" smtClean="0">
                <a:solidFill>
                  <a:schemeClr val="bg1"/>
                </a:solidFill>
              </a:rPr>
              <a:t>차경진대회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>
            <a:stCxn id="58" idx="1"/>
          </p:cNvCxnSpPr>
          <p:nvPr/>
        </p:nvCxnSpPr>
        <p:spPr>
          <a:xfrm flipH="1" flipV="1">
            <a:off x="4249615" y="2438246"/>
            <a:ext cx="1053441" cy="1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4195834" y="2320755"/>
            <a:ext cx="53781" cy="1272368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4195834" y="3450203"/>
            <a:ext cx="1356952" cy="28414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H="1" flipV="1">
            <a:off x="5427920" y="3450204"/>
            <a:ext cx="81926" cy="1373948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H="1">
            <a:off x="4062866" y="4706660"/>
            <a:ext cx="1513369" cy="0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861608" y="2956939"/>
            <a:ext cx="18293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4">
                    <a:lumMod val="50000"/>
                  </a:schemeClr>
                </a:solidFill>
              </a:rPr>
              <a:t>경로 </a:t>
            </a:r>
            <a:r>
              <a:rPr lang="en-US" altLang="ko-KR" b="1" dirty="0" smtClean="0">
                <a:solidFill>
                  <a:schemeClr val="accent4">
                    <a:lumMod val="50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4">
                    <a:lumMod val="50000"/>
                  </a:schemeClr>
                </a:solidFill>
              </a:rPr>
              <a:t>흰색 타일</a:t>
            </a:r>
            <a:r>
              <a:rPr lang="en-US" altLang="ko-KR" b="1" dirty="0" smtClean="0">
                <a:solidFill>
                  <a:schemeClr val="accent4">
                    <a:lumMod val="50000"/>
                  </a:schemeClr>
                </a:solidFill>
              </a:rPr>
              <a:t>)</a:t>
            </a: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흰색 타일을 로봇 전체가</a:t>
            </a:r>
            <a:endParaRPr lang="en-US" altLang="ko-KR" sz="12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완전히 벗어날 경우 </a:t>
            </a:r>
            <a:endParaRPr lang="en-US" altLang="ko-KR" sz="12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미션 실패로 간주</a:t>
            </a:r>
            <a:endParaRPr lang="ko-KR" altLang="en-US" sz="1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450339" y="6013524"/>
            <a:ext cx="249730" cy="23498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/>
          <p:cNvCxnSpPr/>
          <p:nvPr/>
        </p:nvCxnSpPr>
        <p:spPr>
          <a:xfrm flipV="1">
            <a:off x="4163082" y="4824613"/>
            <a:ext cx="26890" cy="1382036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15" idx="1"/>
          </p:cNvCxnSpPr>
          <p:nvPr/>
        </p:nvCxnSpPr>
        <p:spPr>
          <a:xfrm flipH="1" flipV="1">
            <a:off x="4039418" y="6131015"/>
            <a:ext cx="1410921" cy="1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987885" y="5643731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6">
                    <a:lumMod val="75000"/>
                  </a:schemeClr>
                </a:solidFill>
              </a:rPr>
              <a:t>운반 </a:t>
            </a:r>
            <a:r>
              <a:rPr lang="ko-KR" altLang="en-US" b="1" dirty="0" smtClean="0">
                <a:solidFill>
                  <a:schemeClr val="accent6">
                    <a:lumMod val="75000"/>
                  </a:schemeClr>
                </a:solidFill>
              </a:rPr>
              <a:t>위치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5344018" y="3932561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508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8" name="직사각형 57"/>
          <p:cNvSpPr/>
          <p:nvPr/>
        </p:nvSpPr>
        <p:spPr>
          <a:xfrm>
            <a:off x="5303056" y="2320755"/>
            <a:ext cx="249730" cy="23498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4847473" y="1951423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5"/>
                </a:solidFill>
              </a:rPr>
              <a:t>시작 위치</a:t>
            </a:r>
            <a:endParaRPr lang="ko-KR" altLang="en-US" b="1" dirty="0">
              <a:solidFill>
                <a:schemeClr val="accent5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3290"/>
            <a:ext cx="48461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 smtClean="0">
                <a:solidFill>
                  <a:schemeClr val="bg1"/>
                </a:solidFill>
              </a:rPr>
              <a:t>2</a:t>
            </a:r>
            <a:r>
              <a:rPr lang="ko-KR" altLang="en-US" sz="6600" b="1" dirty="0" err="1" smtClean="0">
                <a:solidFill>
                  <a:schemeClr val="bg1"/>
                </a:solidFill>
              </a:rPr>
              <a:t>차경진대회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>
            <a:stCxn id="58" idx="1"/>
          </p:cNvCxnSpPr>
          <p:nvPr/>
        </p:nvCxnSpPr>
        <p:spPr>
          <a:xfrm flipH="1" flipV="1">
            <a:off x="4249615" y="2438246"/>
            <a:ext cx="1053441" cy="1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4195834" y="2320755"/>
            <a:ext cx="53781" cy="1272368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4195834" y="3450203"/>
            <a:ext cx="1356952" cy="28414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H="1" flipV="1">
            <a:off x="5427920" y="3450204"/>
            <a:ext cx="81926" cy="1373948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H="1">
            <a:off x="4062044" y="4706660"/>
            <a:ext cx="1467295" cy="0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639536" y="3626413"/>
            <a:ext cx="18293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4">
                    <a:lumMod val="50000"/>
                  </a:schemeClr>
                </a:solidFill>
              </a:rPr>
              <a:t>경로 </a:t>
            </a:r>
            <a:r>
              <a:rPr lang="en-US" altLang="ko-KR" b="1" dirty="0" smtClean="0">
                <a:solidFill>
                  <a:schemeClr val="accent4">
                    <a:lumMod val="50000"/>
                  </a:schemeClr>
                </a:solidFill>
              </a:rPr>
              <a:t>(</a:t>
            </a:r>
            <a:r>
              <a:rPr lang="ko-KR" altLang="en-US" b="1" dirty="0" smtClean="0">
                <a:solidFill>
                  <a:schemeClr val="accent4">
                    <a:lumMod val="50000"/>
                  </a:schemeClr>
                </a:solidFill>
              </a:rPr>
              <a:t>흰색 타일</a:t>
            </a:r>
            <a:r>
              <a:rPr lang="en-US" altLang="ko-KR" b="1" dirty="0" smtClean="0">
                <a:solidFill>
                  <a:schemeClr val="accent4">
                    <a:lumMod val="50000"/>
                  </a:schemeClr>
                </a:solidFill>
              </a:rPr>
              <a:t>)</a:t>
            </a: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흰색 타일을 로봇 전체가</a:t>
            </a:r>
            <a:endParaRPr lang="en-US" altLang="ko-KR" sz="1200" b="1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완전히 벗어날 경우 </a:t>
            </a:r>
            <a:endParaRPr lang="en-US" altLang="ko-KR" sz="1200" b="1" dirty="0" smtClean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ko-KR" altLang="en-US" sz="1200" b="1" dirty="0" smtClean="0">
                <a:solidFill>
                  <a:schemeClr val="accent4">
                    <a:lumMod val="50000"/>
                  </a:schemeClr>
                </a:solidFill>
              </a:rPr>
              <a:t>미션 실패로 간주</a:t>
            </a:r>
            <a:endParaRPr lang="ko-KR" altLang="en-US" sz="1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450339" y="6013524"/>
            <a:ext cx="249730" cy="23498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/>
          <p:cNvCxnSpPr/>
          <p:nvPr/>
        </p:nvCxnSpPr>
        <p:spPr>
          <a:xfrm flipV="1">
            <a:off x="4163082" y="4824613"/>
            <a:ext cx="26890" cy="1382036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stCxn id="15" idx="1"/>
          </p:cNvCxnSpPr>
          <p:nvPr/>
        </p:nvCxnSpPr>
        <p:spPr>
          <a:xfrm flipH="1" flipV="1">
            <a:off x="4039418" y="6131015"/>
            <a:ext cx="1410921" cy="1"/>
          </a:xfrm>
          <a:prstGeom prst="line">
            <a:avLst/>
          </a:prstGeom>
          <a:ln w="2540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987885" y="5643731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mtClean="0">
                <a:solidFill>
                  <a:schemeClr val="accent6">
                    <a:lumMod val="75000"/>
                  </a:schemeClr>
                </a:solidFill>
              </a:rPr>
              <a:t>도착 </a:t>
            </a:r>
            <a:r>
              <a:rPr lang="ko-KR" altLang="en-US" b="1" dirty="0" smtClean="0">
                <a:solidFill>
                  <a:schemeClr val="accent6">
                    <a:lumMod val="75000"/>
                  </a:schemeClr>
                </a:solidFill>
              </a:rPr>
              <a:t>위치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4097859" y="2874795"/>
            <a:ext cx="249730" cy="8214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3762407" y="4857442"/>
            <a:ext cx="2167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무작위 장애물 </a:t>
            </a:r>
            <a:r>
              <a:rPr lang="en-US" altLang="ko-KR" b="1" dirty="0" smtClean="0">
                <a:solidFill>
                  <a:srgbClr val="C00000"/>
                </a:solidFill>
              </a:rPr>
              <a:t>(3</a:t>
            </a:r>
            <a:r>
              <a:rPr lang="ko-KR" altLang="en-US" b="1" dirty="0" smtClean="0">
                <a:solidFill>
                  <a:srgbClr val="C00000"/>
                </a:solidFill>
              </a:rPr>
              <a:t>개</a:t>
            </a:r>
            <a:r>
              <a:rPr lang="en-US" altLang="ko-KR" b="1" dirty="0" smtClean="0">
                <a:solidFill>
                  <a:srgbClr val="C00000"/>
                </a:solidFill>
              </a:rPr>
              <a:t>)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 rot="16200000">
            <a:off x="4737286" y="3427186"/>
            <a:ext cx="249730" cy="8214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 rot="5400000">
            <a:off x="4446686" y="4666826"/>
            <a:ext cx="249730" cy="8214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783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진행 일정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3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15</a:t>
            </a:r>
            <a:r>
              <a:rPr lang="ko-KR" altLang="en-US" b="1" u="sng" dirty="0" smtClean="0"/>
              <a:t>일</a:t>
            </a:r>
            <a:r>
              <a:rPr lang="en-US" altLang="ko-KR" b="1" u="sng" dirty="0" smtClean="0"/>
              <a:t>~4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29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 </a:t>
            </a:r>
            <a:r>
              <a:rPr lang="ko-KR" altLang="en-US" dirty="0" smtClean="0"/>
              <a:t>주차 별 팀 발표</a:t>
            </a:r>
            <a:endParaRPr lang="en-US" altLang="ko-KR" b="1" u="sng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4</a:t>
            </a:r>
            <a:r>
              <a:rPr lang="ko-KR" altLang="en-US" b="1" u="sng" dirty="0"/>
              <a:t>월 </a:t>
            </a:r>
            <a:r>
              <a:rPr lang="en-US" altLang="ko-KR" b="1" u="sng" dirty="0" smtClean="0"/>
              <a:t>5</a:t>
            </a:r>
            <a:r>
              <a:rPr lang="ko-KR" altLang="en-US" b="1" u="sng" dirty="0" smtClean="0"/>
              <a:t>일</a:t>
            </a:r>
            <a:r>
              <a:rPr lang="en-US" altLang="ko-KR" b="1" u="sng" dirty="0" smtClean="0"/>
              <a:t>~4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12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 1</a:t>
            </a:r>
            <a:r>
              <a:rPr lang="ko-KR" altLang="en-US" dirty="0" err="1" smtClean="0"/>
              <a:t>차경진대회</a:t>
            </a:r>
            <a:r>
              <a:rPr lang="ko-KR" altLang="en-US" dirty="0" smtClean="0"/>
              <a:t> 준비사항 검토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4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26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 1</a:t>
            </a:r>
            <a:r>
              <a:rPr lang="ko-KR" altLang="en-US" dirty="0" err="1" smtClean="0"/>
              <a:t>차경진대회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5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3</a:t>
            </a:r>
            <a:r>
              <a:rPr lang="ko-KR" altLang="en-US" b="1" u="sng" dirty="0" smtClean="0"/>
              <a:t>일</a:t>
            </a:r>
            <a:r>
              <a:rPr lang="en-US" altLang="ko-KR" b="1" u="sng" dirty="0" smtClean="0"/>
              <a:t>~5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17</a:t>
            </a:r>
            <a:r>
              <a:rPr lang="ko-KR" altLang="en-US" b="1" u="sng" dirty="0" smtClean="0"/>
              <a:t>일</a:t>
            </a:r>
            <a:r>
              <a:rPr lang="en-US" altLang="ko-KR" dirty="0"/>
              <a:t>: </a:t>
            </a:r>
            <a:r>
              <a:rPr lang="ko-KR" altLang="en-US" dirty="0" smtClean="0"/>
              <a:t>주차 별 팀 발표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5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24</a:t>
            </a:r>
            <a:r>
              <a:rPr lang="ko-KR" altLang="en-US" b="1" u="sng" dirty="0" smtClean="0"/>
              <a:t>일</a:t>
            </a:r>
            <a:r>
              <a:rPr lang="en-US" altLang="ko-KR" b="1" u="sng" dirty="0" smtClean="0"/>
              <a:t>~5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31</a:t>
            </a:r>
            <a:r>
              <a:rPr lang="ko-KR" altLang="en-US" b="1" u="sng" dirty="0" smtClean="0"/>
              <a:t>일</a:t>
            </a:r>
            <a:r>
              <a:rPr lang="en-US" altLang="ko-KR" dirty="0"/>
              <a:t>: </a:t>
            </a:r>
            <a:r>
              <a:rPr lang="en-US" altLang="ko-KR" dirty="0" smtClean="0"/>
              <a:t>2</a:t>
            </a:r>
            <a:r>
              <a:rPr lang="ko-KR" altLang="en-US" dirty="0" err="1" smtClean="0"/>
              <a:t>차경진대회</a:t>
            </a:r>
            <a:r>
              <a:rPr lang="ko-KR" altLang="en-US" dirty="0" smtClean="0"/>
              <a:t> </a:t>
            </a:r>
            <a:r>
              <a:rPr lang="ko-KR" altLang="en-US" dirty="0"/>
              <a:t>준비사항 </a:t>
            </a:r>
            <a:r>
              <a:rPr lang="ko-KR" altLang="en-US" dirty="0" smtClean="0"/>
              <a:t>검토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6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7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 2</a:t>
            </a:r>
            <a:r>
              <a:rPr lang="ko-KR" altLang="en-US" dirty="0" err="1" smtClean="0"/>
              <a:t>차경진대회</a:t>
            </a:r>
            <a:r>
              <a:rPr lang="ko-KR" altLang="en-US" dirty="0" smtClean="0"/>
              <a:t> </a:t>
            </a:r>
            <a:r>
              <a:rPr lang="ko-KR" altLang="en-US" dirty="0" smtClean="0"/>
              <a:t>실시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u="sng" dirty="0" smtClean="0"/>
              <a:t>6</a:t>
            </a:r>
            <a:r>
              <a:rPr lang="ko-KR" altLang="en-US" b="1" u="sng" dirty="0" smtClean="0"/>
              <a:t>월 </a:t>
            </a:r>
            <a:r>
              <a:rPr lang="en-US" altLang="ko-KR" b="1" u="sng" dirty="0" smtClean="0"/>
              <a:t>18</a:t>
            </a:r>
            <a:r>
              <a:rPr lang="ko-KR" altLang="en-US" b="1" u="sng" dirty="0" smtClean="0"/>
              <a:t>일</a:t>
            </a:r>
            <a:r>
              <a:rPr lang="en-US" altLang="ko-KR" dirty="0" smtClean="0"/>
              <a:t>:</a:t>
            </a:r>
            <a:r>
              <a:rPr lang="ko-KR" altLang="en-US" dirty="0" smtClean="0"/>
              <a:t> </a:t>
            </a:r>
            <a:r>
              <a:rPr lang="ko-KR" altLang="en-US" dirty="0" smtClean="0"/>
              <a:t>최종보고서 </a:t>
            </a:r>
            <a:r>
              <a:rPr lang="ko-KR" altLang="en-US" dirty="0" smtClean="0"/>
              <a:t>제출</a:t>
            </a:r>
            <a:endParaRPr lang="en-US" altLang="ko-KR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경진대회 </a:t>
            </a:r>
            <a:r>
              <a:rPr lang="ko-KR" altLang="en-US" sz="2000" dirty="0" smtClean="0"/>
              <a:t>룰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prstClr val="black"/>
                </a:solidFill>
              </a:rPr>
              <a:t>각 팀당 </a:t>
            </a:r>
            <a:r>
              <a:rPr lang="en-US" altLang="ko-KR" dirty="0" smtClean="0">
                <a:solidFill>
                  <a:prstClr val="black"/>
                </a:solidFill>
              </a:rPr>
              <a:t>3</a:t>
            </a:r>
            <a:r>
              <a:rPr lang="ko-KR" altLang="en-US" dirty="0" smtClean="0">
                <a:solidFill>
                  <a:prstClr val="black"/>
                </a:solidFill>
              </a:rPr>
              <a:t>번의 </a:t>
            </a:r>
            <a:r>
              <a:rPr lang="ko-KR" altLang="en-US" dirty="0" smtClean="0">
                <a:solidFill>
                  <a:prstClr val="black"/>
                </a:solidFill>
              </a:rPr>
              <a:t>기회</a:t>
            </a:r>
            <a:r>
              <a:rPr lang="en-US" altLang="ko-KR" dirty="0" smtClean="0">
                <a:solidFill>
                  <a:prstClr val="black"/>
                </a:solidFill>
              </a:rPr>
              <a:t>, </a:t>
            </a:r>
            <a:r>
              <a:rPr lang="ko-KR" altLang="en-US" dirty="0" smtClean="0"/>
              <a:t>기회 당 </a:t>
            </a:r>
            <a:r>
              <a:rPr lang="ko-KR" altLang="en-US" dirty="0" smtClean="0"/>
              <a:t>제한시간 </a:t>
            </a:r>
            <a:r>
              <a:rPr lang="en-US" altLang="ko-KR" dirty="0"/>
              <a:t>5</a:t>
            </a:r>
            <a:r>
              <a:rPr lang="ko-KR" altLang="en-US" dirty="0" smtClean="0"/>
              <a:t>분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 smtClean="0"/>
              <a:t>1</a:t>
            </a:r>
            <a:r>
              <a:rPr lang="ko-KR" altLang="en-US" b="1" dirty="0" err="1" smtClean="0"/>
              <a:t>차경진대회</a:t>
            </a:r>
            <a:endParaRPr lang="en-US" altLang="ko-KR" b="1" dirty="0" smtClean="0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>
                <a:solidFill>
                  <a:schemeClr val="accent5"/>
                </a:solidFill>
              </a:rPr>
              <a:t>[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물체 이동 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300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점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 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+ (300 – 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이동 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완료 시간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)]</a:t>
            </a:r>
            <a:r>
              <a:rPr lang="ko-KR" altLang="en-US" sz="1600" dirty="0" smtClean="0"/>
              <a:t>점</a:t>
            </a:r>
            <a:endParaRPr lang="en-US" altLang="ko-KR" sz="1600" dirty="0" smtClean="0"/>
          </a:p>
          <a:p>
            <a:pPr lvl="2"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  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–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[</a:t>
            </a:r>
            <a:r>
              <a:rPr lang="ko-KR" altLang="en-US" sz="1600" b="1" dirty="0" err="1" smtClean="0">
                <a:solidFill>
                  <a:srgbClr val="C00000"/>
                </a:solidFill>
              </a:rPr>
              <a:t>피드백제어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 </a:t>
            </a:r>
            <a:r>
              <a:rPr lang="ko-KR" altLang="en-US" sz="1600" b="1" dirty="0" err="1" smtClean="0">
                <a:solidFill>
                  <a:srgbClr val="C00000"/>
                </a:solidFill>
              </a:rPr>
              <a:t>미적용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 모터 당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50]</a:t>
            </a:r>
            <a:r>
              <a:rPr lang="ko-KR" altLang="en-US" sz="1600" dirty="0" smtClean="0"/>
              <a:t>점 </a:t>
            </a:r>
            <a:r>
              <a:rPr lang="en-US" altLang="ko-KR" sz="1600" dirty="0"/>
              <a:t>–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[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주변인 개입 시 각 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100]</a:t>
            </a:r>
            <a:r>
              <a:rPr lang="ko-KR" altLang="en-US" sz="1600" dirty="0"/>
              <a:t>점</a:t>
            </a:r>
            <a:r>
              <a:rPr lang="en-US" altLang="ko-KR" sz="1600" dirty="0" smtClean="0"/>
              <a:t>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b="1" dirty="0" smtClean="0"/>
              <a:t>2</a:t>
            </a:r>
            <a:r>
              <a:rPr lang="ko-KR" altLang="en-US" b="1" dirty="0" err="1" smtClean="0"/>
              <a:t>차경진대회</a:t>
            </a:r>
            <a:endParaRPr lang="en-US" altLang="ko-KR" b="1" dirty="0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>
                <a:solidFill>
                  <a:schemeClr val="accent5"/>
                </a:solidFill>
              </a:rPr>
              <a:t>[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회피 시 각 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100</a:t>
            </a:r>
            <a:r>
              <a:rPr lang="ko-KR" altLang="en-US" sz="1600" b="1" dirty="0">
                <a:solidFill>
                  <a:schemeClr val="accent5"/>
                </a:solidFill>
              </a:rPr>
              <a:t>점</a:t>
            </a:r>
            <a:r>
              <a:rPr lang="en-US" altLang="ko-KR" sz="1600" b="1" dirty="0">
                <a:solidFill>
                  <a:schemeClr val="accent5"/>
                </a:solidFill>
              </a:rPr>
              <a:t> + (300 </a:t>
            </a:r>
            <a:r>
              <a:rPr lang="en-US" altLang="ko-KR" sz="1600" b="1" dirty="0" smtClean="0">
                <a:solidFill>
                  <a:schemeClr val="accent5"/>
                </a:solidFill>
              </a:rPr>
              <a:t>– </a:t>
            </a:r>
            <a:r>
              <a:rPr lang="ko-KR" altLang="en-US" sz="1600" b="1" dirty="0" smtClean="0">
                <a:solidFill>
                  <a:schemeClr val="accent5"/>
                </a:solidFill>
              </a:rPr>
              <a:t>이동 </a:t>
            </a:r>
            <a:r>
              <a:rPr lang="ko-KR" altLang="en-US" sz="1600" b="1" dirty="0">
                <a:solidFill>
                  <a:schemeClr val="accent5"/>
                </a:solidFill>
              </a:rPr>
              <a:t>완료 시간</a:t>
            </a:r>
            <a:r>
              <a:rPr lang="en-US" altLang="ko-KR" sz="1600" b="1" dirty="0">
                <a:solidFill>
                  <a:schemeClr val="accent5"/>
                </a:solidFill>
              </a:rPr>
              <a:t>)]</a:t>
            </a:r>
            <a:r>
              <a:rPr lang="ko-KR" altLang="en-US" sz="1600" dirty="0" smtClean="0"/>
              <a:t>점</a:t>
            </a:r>
            <a:endParaRPr lang="en-US" altLang="ko-KR" sz="1600" dirty="0" smtClean="0"/>
          </a:p>
          <a:p>
            <a:pPr lvl="2">
              <a:lnSpc>
                <a:spcPct val="150000"/>
              </a:lnSpc>
            </a:pPr>
            <a:r>
              <a:rPr lang="en-US" altLang="ko-KR" sz="1600" dirty="0" smtClean="0"/>
              <a:t>       – </a:t>
            </a:r>
            <a:r>
              <a:rPr lang="en-US" altLang="ko-KR" sz="1600" b="1" dirty="0">
                <a:solidFill>
                  <a:srgbClr val="C00000"/>
                </a:solidFill>
              </a:rPr>
              <a:t>[</a:t>
            </a:r>
            <a:r>
              <a:rPr lang="ko-KR" altLang="en-US" sz="1600" b="1" dirty="0" err="1">
                <a:solidFill>
                  <a:srgbClr val="C00000"/>
                </a:solidFill>
              </a:rPr>
              <a:t>피드백제어</a:t>
            </a:r>
            <a:r>
              <a:rPr lang="en-US" altLang="ko-KR" sz="1600" b="1" dirty="0">
                <a:solidFill>
                  <a:srgbClr val="C00000"/>
                </a:solidFill>
              </a:rPr>
              <a:t> </a:t>
            </a:r>
            <a:r>
              <a:rPr lang="ko-KR" altLang="en-US" sz="1600" b="1" dirty="0" err="1">
                <a:solidFill>
                  <a:srgbClr val="C00000"/>
                </a:solidFill>
              </a:rPr>
              <a:t>미적용</a:t>
            </a:r>
            <a:r>
              <a:rPr lang="ko-KR" altLang="en-US" sz="1600" b="1" dirty="0">
                <a:solidFill>
                  <a:srgbClr val="C00000"/>
                </a:solidFill>
              </a:rPr>
              <a:t> 모터 당 </a:t>
            </a:r>
            <a:r>
              <a:rPr lang="en-US" altLang="ko-KR" sz="1600" b="1" dirty="0">
                <a:solidFill>
                  <a:srgbClr val="C00000"/>
                </a:solidFill>
              </a:rPr>
              <a:t>50]</a:t>
            </a:r>
            <a:r>
              <a:rPr lang="ko-KR" altLang="en-US" sz="1600" dirty="0"/>
              <a:t>점 </a:t>
            </a:r>
            <a:r>
              <a:rPr lang="en-US" altLang="ko-KR" sz="1600" dirty="0"/>
              <a:t>– </a:t>
            </a:r>
            <a:r>
              <a:rPr lang="en-US" altLang="ko-KR" sz="1600" b="1" dirty="0">
                <a:solidFill>
                  <a:srgbClr val="C00000"/>
                </a:solidFill>
              </a:rPr>
              <a:t>[</a:t>
            </a:r>
            <a:r>
              <a:rPr lang="ko-KR" altLang="en-US" sz="1600" b="1" dirty="0">
                <a:solidFill>
                  <a:srgbClr val="C00000"/>
                </a:solidFill>
              </a:rPr>
              <a:t>주변인 개입 시 각 </a:t>
            </a:r>
            <a:r>
              <a:rPr lang="en-US" altLang="ko-KR" sz="1600" b="1" dirty="0">
                <a:solidFill>
                  <a:srgbClr val="C00000"/>
                </a:solidFill>
              </a:rPr>
              <a:t>100]</a:t>
            </a:r>
            <a:r>
              <a:rPr lang="ko-KR" altLang="en-US" sz="1600" dirty="0"/>
              <a:t>점</a:t>
            </a:r>
            <a:r>
              <a:rPr lang="en-US" altLang="ko-KR" sz="1600" dirty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24161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6878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1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/>
              <a:t>평가 방식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1</a:t>
            </a:r>
            <a:r>
              <a:rPr lang="ko-KR" altLang="en-US" dirty="0" err="1"/>
              <a:t>차경진대회</a:t>
            </a:r>
            <a:r>
              <a:rPr lang="ko-KR" altLang="en-US" dirty="0"/>
              <a:t> 결과 </a:t>
            </a:r>
            <a:r>
              <a:rPr lang="en-US" altLang="ko-KR" dirty="0"/>
              <a:t>20%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2</a:t>
            </a:r>
            <a:r>
              <a:rPr lang="ko-KR" altLang="en-US" dirty="0" err="1"/>
              <a:t>차경진대회</a:t>
            </a:r>
            <a:r>
              <a:rPr lang="ko-KR" altLang="en-US" dirty="0"/>
              <a:t> 결과 </a:t>
            </a:r>
            <a:r>
              <a:rPr lang="en-US" altLang="ko-KR" dirty="0"/>
              <a:t>20%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최종 보고서 </a:t>
            </a:r>
            <a:r>
              <a:rPr lang="en-US" altLang="ko-KR" dirty="0"/>
              <a:t>20%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주차 별 팀 발표 </a:t>
            </a:r>
            <a:r>
              <a:rPr lang="en-US" altLang="ko-KR" dirty="0"/>
              <a:t>20%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팀 내 조원 평가 </a:t>
            </a:r>
            <a:r>
              <a:rPr lang="en-US" altLang="ko-KR" dirty="0"/>
              <a:t>20</a:t>
            </a:r>
            <a:r>
              <a:rPr lang="en-US" altLang="ko-KR" dirty="0" smtClean="0"/>
              <a:t>%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기타 </a:t>
            </a:r>
            <a:r>
              <a:rPr lang="ko-KR" altLang="en-US" sz="2000" dirty="0"/>
              <a:t>사항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노트북을 이용한 </a:t>
            </a:r>
            <a:r>
              <a:rPr lang="ko-KR" altLang="en-US" dirty="0" smtClean="0">
                <a:latin typeface="+mn-ea"/>
              </a:rPr>
              <a:t>직접 조작을 </a:t>
            </a:r>
            <a:r>
              <a:rPr lang="ko-KR" altLang="en-US" dirty="0">
                <a:latin typeface="+mn-ea"/>
              </a:rPr>
              <a:t>제외하면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조작 방식에 제한 없음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유선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무선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제스처 인식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음성 인식 등등 모두 사용 가능</a:t>
            </a:r>
            <a:r>
              <a:rPr lang="en-US" altLang="ko-KR" dirty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하드웨어 관련 사항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무게 및 부피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모터 개수 등</a:t>
            </a:r>
            <a:r>
              <a:rPr lang="en-US" altLang="ko-KR" dirty="0">
                <a:latin typeface="+mn-ea"/>
              </a:rPr>
              <a:t>)</a:t>
            </a:r>
            <a:r>
              <a:rPr lang="ko-KR" altLang="en-US" dirty="0">
                <a:latin typeface="+mn-ea"/>
              </a:rPr>
              <a:t>에 제한 없음</a:t>
            </a: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외부 전원 공급 방식 사용 불가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경진대회 시작 후 충전 </a:t>
            </a:r>
            <a:r>
              <a:rPr lang="ko-KR" altLang="en-US" dirty="0" smtClean="0">
                <a:latin typeface="+mn-ea"/>
              </a:rPr>
              <a:t>불가</a:t>
            </a:r>
            <a:endParaRPr lang="en-US" altLang="ko-K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지원금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학생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인당 학과 지원금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만원 </a:t>
            </a:r>
            <a:r>
              <a:rPr lang="en-US" altLang="ko-KR" dirty="0" smtClean="0"/>
              <a:t>+ </a:t>
            </a:r>
            <a:r>
              <a:rPr lang="ko-KR" altLang="en-US" dirty="0" err="1" smtClean="0"/>
              <a:t>링크사업단</a:t>
            </a:r>
            <a:r>
              <a:rPr lang="ko-KR" altLang="en-US" dirty="0" smtClean="0"/>
              <a:t> 지원금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만원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공학혁신교육센터 지원금 약 </a:t>
            </a:r>
            <a:r>
              <a:rPr lang="en-US" altLang="ko-KR" dirty="0" smtClean="0"/>
              <a:t>20</a:t>
            </a:r>
            <a:r>
              <a:rPr lang="ko-KR" altLang="en-US" dirty="0" smtClean="0"/>
              <a:t>만원 </a:t>
            </a:r>
            <a:r>
              <a:rPr lang="en-US" altLang="ko-KR" dirty="0" smtClean="0"/>
              <a:t>(4</a:t>
            </a:r>
            <a:r>
              <a:rPr lang="ko-KR" altLang="en-US" dirty="0" smtClean="0"/>
              <a:t>인 </a:t>
            </a:r>
            <a:r>
              <a:rPr lang="en-US" altLang="ko-KR" dirty="0" smtClean="0"/>
              <a:t>1</a:t>
            </a:r>
            <a:r>
              <a:rPr lang="ko-KR" altLang="en-US" dirty="0" smtClean="0"/>
              <a:t>팀 조에 지원</a:t>
            </a:r>
            <a:r>
              <a:rPr lang="en-US" altLang="ko-KR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링크사업단과 공학혁신교육센터 지원금은 </a:t>
            </a:r>
            <a:r>
              <a:rPr lang="en-US" altLang="ko-KR" dirty="0" smtClean="0"/>
              <a:t>4</a:t>
            </a:r>
            <a:r>
              <a:rPr lang="ko-KR" altLang="en-US" dirty="0" smtClean="0"/>
              <a:t>월 </a:t>
            </a:r>
            <a:r>
              <a:rPr lang="ko-KR" altLang="en-US" dirty="0" smtClean="0"/>
              <a:t>이후 사용 가능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자세한 사용 방법은 학과사무실에 </a:t>
            </a:r>
            <a:r>
              <a:rPr lang="ko-KR" altLang="en-US" dirty="0" smtClean="0"/>
              <a:t>문의</a:t>
            </a:r>
            <a:endParaRPr lang="en-US" altLang="ko-KR" sz="2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04839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/>
              <a:t>제공 물품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모터 팀당</a:t>
            </a:r>
            <a:r>
              <a:rPr lang="en-US" altLang="ko-KR" dirty="0">
                <a:latin typeface="+mn-ea"/>
              </a:rPr>
              <a:t> 3</a:t>
            </a:r>
            <a:r>
              <a:rPr lang="ko-KR" altLang="en-US" dirty="0">
                <a:latin typeface="+mn-ea"/>
              </a:rPr>
              <a:t>개 </a:t>
            </a:r>
            <a:r>
              <a:rPr lang="en-US" altLang="ko-KR" dirty="0">
                <a:latin typeface="+mn-ea"/>
              </a:rPr>
              <a:t>(120W BLDC EC45flat with Encoder/ Part number 608148)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+mn-ea"/>
              </a:rPr>
              <a:t>모터드라이버 팀당 </a:t>
            </a:r>
            <a:r>
              <a:rPr lang="en-US" altLang="ko-KR" dirty="0">
                <a:latin typeface="+mn-ea"/>
              </a:rPr>
              <a:t>3</a:t>
            </a:r>
            <a:r>
              <a:rPr lang="ko-KR" altLang="en-US" dirty="0">
                <a:latin typeface="+mn-ea"/>
              </a:rPr>
              <a:t>개</a:t>
            </a:r>
            <a:r>
              <a:rPr lang="en-US" altLang="ko-KR" dirty="0">
                <a:latin typeface="+mn-ea"/>
              </a:rPr>
              <a:t> (ESCON 50/5, 4-Q </a:t>
            </a:r>
            <a:r>
              <a:rPr lang="en-US" altLang="ko-KR" dirty="0" err="1">
                <a:latin typeface="+mn-ea"/>
              </a:rPr>
              <a:t>Servocontroller</a:t>
            </a:r>
            <a:r>
              <a:rPr lang="en-US" altLang="ko-KR" dirty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제어연산장치 </a:t>
            </a:r>
            <a:r>
              <a:rPr lang="en-US" altLang="ko-KR" dirty="0"/>
              <a:t>(NI </a:t>
            </a:r>
            <a:r>
              <a:rPr lang="en-US" altLang="ko-KR" dirty="0" err="1"/>
              <a:t>MyRIO</a:t>
            </a:r>
            <a:r>
              <a:rPr lang="en-US" altLang="ko-KR" dirty="0"/>
              <a:t>) </a:t>
            </a:r>
            <a:r>
              <a:rPr lang="ko-KR" altLang="en-US" dirty="0"/>
              <a:t>팀당 </a:t>
            </a:r>
            <a:r>
              <a:rPr lang="en-US" altLang="ko-KR" dirty="0"/>
              <a:t>1</a:t>
            </a:r>
            <a:r>
              <a:rPr lang="ko-KR" altLang="en-US" dirty="0"/>
              <a:t>개</a:t>
            </a:r>
            <a:endParaRPr lang="en-US" altLang="ko-KR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그 외 학과에 미사용 중인 모터 및 드라이버</a:t>
            </a:r>
            <a:r>
              <a:rPr lang="en-US" altLang="ko-KR" dirty="0"/>
              <a:t>, </a:t>
            </a:r>
            <a:r>
              <a:rPr lang="ko-KR" altLang="en-US" dirty="0"/>
              <a:t>센서 등 사용 가능 </a:t>
            </a:r>
            <a:r>
              <a:rPr lang="en-US" altLang="ko-KR" dirty="0"/>
              <a:t>(</a:t>
            </a:r>
            <a:r>
              <a:rPr lang="ko-KR" altLang="en-US" dirty="0"/>
              <a:t>학과사무실 보고</a:t>
            </a:r>
            <a:r>
              <a:rPr lang="en-US" altLang="ko-KR" dirty="0"/>
              <a:t>)</a:t>
            </a:r>
          </a:p>
          <a:p>
            <a:pPr lvl="1" algn="r">
              <a:lnSpc>
                <a:spcPct val="150000"/>
              </a:lnSpc>
            </a:pPr>
            <a:r>
              <a:rPr lang="en-US" altLang="ko-KR" sz="1600" b="1" dirty="0">
                <a:solidFill>
                  <a:srgbClr val="C00000"/>
                </a:solidFill>
              </a:rPr>
              <a:t>※ </a:t>
            </a:r>
            <a:r>
              <a:rPr lang="ko-KR" altLang="en-US" sz="1600" b="1" dirty="0">
                <a:solidFill>
                  <a:srgbClr val="C00000"/>
                </a:solidFill>
              </a:rPr>
              <a:t>단</a:t>
            </a:r>
            <a:r>
              <a:rPr lang="en-US" altLang="ko-KR" sz="1600" b="1" dirty="0">
                <a:solidFill>
                  <a:srgbClr val="C00000"/>
                </a:solidFill>
              </a:rPr>
              <a:t>, </a:t>
            </a:r>
            <a:r>
              <a:rPr lang="ko-KR" altLang="en-US" sz="1600" b="1" dirty="0">
                <a:solidFill>
                  <a:srgbClr val="C00000"/>
                </a:solidFill>
              </a:rPr>
              <a:t>제공한 모터와 드라이버는 반드시 모두 사용해야 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함</a:t>
            </a:r>
            <a:endParaRPr lang="en-US" altLang="ko-K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ko-KR" sz="20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배송 </a:t>
            </a:r>
            <a:r>
              <a:rPr lang="ko-KR" altLang="en-US" sz="2000" dirty="0" smtClean="0"/>
              <a:t>정보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경상북도 경산시 대학로 </a:t>
            </a:r>
            <a:r>
              <a:rPr lang="en-US" altLang="ko-KR" dirty="0" smtClean="0">
                <a:latin typeface="+mn-ea"/>
              </a:rPr>
              <a:t>280 </a:t>
            </a:r>
            <a:r>
              <a:rPr lang="ko-KR" altLang="en-US" dirty="0" smtClean="0">
                <a:latin typeface="+mn-ea"/>
              </a:rPr>
              <a:t>영남대학교 </a:t>
            </a:r>
            <a:r>
              <a:rPr lang="ko-KR" altLang="en-US" dirty="0" err="1" smtClean="0">
                <a:latin typeface="+mn-ea"/>
              </a:rPr>
              <a:t>로봇관</a:t>
            </a:r>
            <a:r>
              <a:rPr lang="en-US" altLang="ko-KR" dirty="0" smtClean="0">
                <a:latin typeface="+mn-ea"/>
              </a:rPr>
              <a:t>(G13)</a:t>
            </a:r>
            <a:r>
              <a:rPr lang="ko-KR" altLang="en-US" dirty="0" smtClean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213</a:t>
            </a:r>
            <a:r>
              <a:rPr lang="ko-KR" altLang="en-US" dirty="0" smtClean="0">
                <a:latin typeface="+mn-ea"/>
              </a:rPr>
              <a:t>호 인간로봇융합연구실 </a:t>
            </a:r>
            <a:r>
              <a:rPr lang="en-US" altLang="ko-KR" dirty="0" smtClean="0">
                <a:latin typeface="+mn-ea"/>
              </a:rPr>
              <a:t>(</a:t>
            </a:r>
            <a:r>
              <a:rPr lang="ko-KR" altLang="en-US" dirty="0" smtClean="0">
                <a:latin typeface="+mn-ea"/>
              </a:rPr>
              <a:t>주문인 이름과 연락처 반드시 기재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수업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조교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인간로봇융합연구실 </a:t>
            </a:r>
            <a:r>
              <a:rPr lang="ko-KR" altLang="en-US" dirty="0" smtClean="0">
                <a:latin typeface="+mn-ea"/>
              </a:rPr>
              <a:t>김현철 </a:t>
            </a:r>
            <a:r>
              <a:rPr lang="en-US" altLang="ko-KR" dirty="0" smtClean="0">
                <a:latin typeface="+mn-ea"/>
              </a:rPr>
              <a:t>(hckim@ynu.ac.kr)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2102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</TotalTime>
  <Words>495</Words>
  <Application>Microsoft Office PowerPoint</Application>
  <PresentationFormat>화면 슬라이드 쇼(4:3)</PresentationFormat>
  <Paragraphs>78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Jungsu</dc:creator>
  <cp:lastModifiedBy>Choi Jungsu</cp:lastModifiedBy>
  <cp:revision>87</cp:revision>
  <dcterms:created xsi:type="dcterms:W3CDTF">2020-09-02T01:05:08Z</dcterms:created>
  <dcterms:modified xsi:type="dcterms:W3CDTF">2021-03-08T05:09:43Z</dcterms:modified>
</cp:coreProperties>
</file>

<file path=docProps/thumbnail.jpeg>
</file>